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58" r:id="rId5"/>
    <p:sldId id="266" r:id="rId6"/>
    <p:sldId id="267" r:id="rId7"/>
    <p:sldId id="268" r:id="rId8"/>
    <p:sldId id="270" r:id="rId9"/>
    <p:sldId id="262" r:id="rId10"/>
    <p:sldId id="272" r:id="rId11"/>
    <p:sldId id="273" r:id="rId12"/>
    <p:sldId id="269" r:id="rId13"/>
    <p:sldId id="263" r:id="rId14"/>
    <p:sldId id="264" r:id="rId15"/>
    <p:sldId id="265"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77" autoAdjust="0"/>
  </p:normalViewPr>
  <p:slideViewPr>
    <p:cSldViewPr snapToGrid="0" snapToObjects="1">
      <p:cViewPr>
        <p:scale>
          <a:sx n="85" d="100"/>
          <a:sy n="85" d="100"/>
        </p:scale>
        <p:origin x="-16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pieChart>
        <c:varyColors val="1"/>
        <c:ser>
          <c:idx val="0"/>
          <c:order val="0"/>
          <c:tx>
            <c:strRef>
              <c:f>Foglio1!$B$1</c:f>
              <c:strCache>
                <c:ptCount val="1"/>
                <c:pt idx="0">
                  <c:v>Personale</c:v>
                </c:pt>
              </c:strCache>
            </c:strRef>
          </c:tx>
          <c:dLbls>
            <c:showLegendKey val="0"/>
            <c:showVal val="0"/>
            <c:showCatName val="0"/>
            <c:showSerName val="0"/>
            <c:showPercent val="1"/>
            <c:showBubbleSize val="0"/>
            <c:showLeaderLines val="1"/>
          </c:dLbls>
          <c:cat>
            <c:strRef>
              <c:f>Foglio1!$A$2:$A$3</c:f>
              <c:strCache>
                <c:ptCount val="2"/>
                <c:pt idx="0">
                  <c:v>Ricercatori a tempo indeterminato</c:v>
                </c:pt>
                <c:pt idx="1">
                  <c:v>Altro personale di ruolo</c:v>
                </c:pt>
              </c:strCache>
            </c:strRef>
          </c:cat>
          <c:val>
            <c:numRef>
              <c:f>Foglio1!$B$2:$B$3</c:f>
              <c:numCache>
                <c:formatCode>0%</c:formatCode>
                <c:ptCount val="2"/>
                <c:pt idx="0">
                  <c:v>0.4</c:v>
                </c:pt>
                <c:pt idx="1">
                  <c:v>0.6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8020347915509"/>
          <c:y val="0.16803578345827"/>
          <c:w val="0.386858081361836"/>
          <c:h val="0.66392843308346"/>
        </c:manualLayout>
      </c:layout>
      <c:overlay val="0"/>
      <c:txPr>
        <a:bodyPr/>
        <a:lstStyle/>
        <a:p>
          <a:pPr>
            <a:defRPr sz="1200"/>
          </a:pPr>
          <a:endParaRPr lang="it-IT"/>
        </a:p>
      </c:txPr>
    </c:legend>
    <c:plotVisOnly val="1"/>
    <c:dispBlanksAs val="gap"/>
    <c:showDLblsOverMax val="0"/>
  </c:chart>
  <c:txPr>
    <a:bodyPr/>
    <a:lstStyle/>
    <a:p>
      <a:pPr>
        <a:defRPr sz="1800"/>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23/05/15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23/05/15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23/05/15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‹n.›</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23/05/15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23/05/15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23/05/15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23/05/15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23/05/15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23/05/15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23/05/15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23/05/15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23/05/15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23/05/15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23/05/15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23/05/15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863" y="3913281"/>
            <a:ext cx="6843138" cy="1470025"/>
          </a:xfrm>
        </p:spPr>
        <p:txBody>
          <a:bodyPr>
            <a:normAutofit fontScale="90000"/>
          </a:bodyPr>
          <a:lstStyle/>
          <a:p>
            <a:r>
              <a:rPr lang="it-IT" dirty="0" smtClean="0">
                <a:solidFill>
                  <a:schemeClr val="accent1"/>
                </a:solidFill>
              </a:rPr>
              <a:t>Lo status di ricercatore nell’Unione Europea e in Italia</a:t>
            </a:r>
            <a:endParaRPr lang="it-IT" dirty="0">
              <a:solidFill>
                <a:schemeClr val="accent1"/>
              </a:solidFill>
            </a:endParaRPr>
          </a:p>
        </p:txBody>
      </p:sp>
    </p:spTree>
    <p:extLst>
      <p:ext uri="{BB962C8B-B14F-4D97-AF65-F5344CB8AC3E}">
        <p14:creationId xmlns:p14="http://schemas.microsoft.com/office/powerpoint/2010/main" val="4154846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0352" y="517801"/>
            <a:ext cx="3657600" cy="1161288"/>
          </a:xfrm>
        </p:spPr>
        <p:txBody>
          <a:bodyPr/>
          <a:lstStyle/>
          <a:p>
            <a:r>
              <a:rPr lang="it-IT" dirty="0" smtClean="0"/>
              <a:t>Ricercatori e libertà di circolazione</a:t>
            </a:r>
            <a:endParaRPr lang="it-IT" dirty="0"/>
          </a:p>
        </p:txBody>
      </p:sp>
      <p:sp>
        <p:nvSpPr>
          <p:cNvPr id="4" name="Segnaposto testo 3"/>
          <p:cNvSpPr>
            <a:spLocks noGrp="1"/>
          </p:cNvSpPr>
          <p:nvPr>
            <p:ph type="body" sz="half" idx="2"/>
          </p:nvPr>
        </p:nvSpPr>
        <p:spPr>
          <a:xfrm>
            <a:off x="530352" y="1679089"/>
            <a:ext cx="3657600" cy="4258594"/>
          </a:xfrm>
        </p:spPr>
        <p:txBody>
          <a:bodyPr>
            <a:normAutofit lnSpcReduction="10000"/>
          </a:bodyPr>
          <a:lstStyle/>
          <a:p>
            <a:pPr algn="just"/>
            <a:r>
              <a:rPr lang="it-IT" dirty="0" smtClean="0"/>
              <a:t>La Commissione Europea ha affermato che </a:t>
            </a:r>
            <a:r>
              <a:rPr lang="it-IT" dirty="0"/>
              <a:t>che è indispensabile agire per rimuovere le attuali barriere alla libera </a:t>
            </a:r>
            <a:r>
              <a:rPr lang="it-IT" dirty="0" smtClean="0"/>
              <a:t>circolazione dei </a:t>
            </a:r>
            <a:r>
              <a:rPr lang="it-IT" dirty="0"/>
              <a:t>ricercatori, </a:t>
            </a:r>
            <a:r>
              <a:rPr lang="it-IT" dirty="0" smtClean="0"/>
              <a:t>anche affinché </a:t>
            </a:r>
            <a:r>
              <a:rPr lang="it-IT" dirty="0"/>
              <a:t>il proposto Spazio europeo della ricerca (SER) diventi realtà</a:t>
            </a:r>
            <a:r>
              <a:rPr lang="it-IT" dirty="0" smtClean="0"/>
              <a:t>.</a:t>
            </a:r>
          </a:p>
          <a:p>
            <a:pPr algn="just"/>
            <a:r>
              <a:rPr lang="it-IT" dirty="0" smtClean="0"/>
              <a:t>Gli ostacoli alla libera circolazione esistono non solo nei confronti dei cittadini degli stati terzi, ma anche per i ricercatori comunitari che si trovano di fronte a problematiche di natura economica, burocratica, e di gap di diritti.</a:t>
            </a:r>
            <a:endParaRPr lang="it-IT" dirty="0"/>
          </a:p>
        </p:txBody>
      </p:sp>
      <p:pic>
        <p:nvPicPr>
          <p:cNvPr id="7" name="Immagine 6"/>
          <p:cNvPicPr>
            <a:picLocks noChangeAspect="1"/>
          </p:cNvPicPr>
          <p:nvPr/>
        </p:nvPicPr>
        <p:blipFill>
          <a:blip r:embed="rId2"/>
          <a:stretch>
            <a:fillRect/>
          </a:stretch>
        </p:blipFill>
        <p:spPr>
          <a:xfrm>
            <a:off x="4631765" y="209176"/>
            <a:ext cx="4362823" cy="6439647"/>
          </a:xfrm>
          <a:prstGeom prst="rect">
            <a:avLst/>
          </a:prstGeom>
        </p:spPr>
      </p:pic>
    </p:spTree>
    <p:extLst>
      <p:ext uri="{BB962C8B-B14F-4D97-AF65-F5344CB8AC3E}">
        <p14:creationId xmlns:p14="http://schemas.microsoft.com/office/powerpoint/2010/main" val="1279728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1"/>
                </a:solidFill>
              </a:rPr>
              <a:t>La quinta libertà</a:t>
            </a:r>
            <a:endParaRPr lang="it-IT" dirty="0">
              <a:solidFill>
                <a:schemeClr val="accent1"/>
              </a:solidFill>
            </a:endParaRPr>
          </a:p>
        </p:txBody>
      </p:sp>
      <p:sp>
        <p:nvSpPr>
          <p:cNvPr id="3" name="Segnaposto contenuto 2"/>
          <p:cNvSpPr>
            <a:spLocks noGrp="1"/>
          </p:cNvSpPr>
          <p:nvPr>
            <p:ph idx="1"/>
          </p:nvPr>
        </p:nvSpPr>
        <p:spPr>
          <a:xfrm>
            <a:off x="779463" y="1949823"/>
            <a:ext cx="7583488" cy="4459941"/>
          </a:xfrm>
        </p:spPr>
        <p:txBody>
          <a:bodyPr>
            <a:noAutofit/>
          </a:bodyPr>
          <a:lstStyle/>
          <a:p>
            <a:pPr algn="just">
              <a:buFontTx/>
              <a:buChar char="-"/>
            </a:pPr>
            <a:r>
              <a:rPr lang="it-IT" sz="1800" dirty="0" smtClean="0"/>
              <a:t>I Trattati prevedono una cooperazione economica attraverso la creazione del mercato comune, considerato come un area di libero scambio di beni, servizi, capitali e persone.</a:t>
            </a:r>
          </a:p>
          <a:p>
            <a:pPr algn="just">
              <a:buFontTx/>
              <a:buChar char="-"/>
            </a:pPr>
            <a:r>
              <a:rPr lang="it-IT" sz="1800" dirty="0" smtClean="0"/>
              <a:t>Tali libertà non prevedono solamente dei diritti di natura economica, ma hanno avuto un ruolo fondamentale nell’attribuzione di diritti di natura non economica, attualmente alla base del concetto di cittadinanza dell’UE.</a:t>
            </a:r>
          </a:p>
          <a:p>
            <a:pPr algn="just">
              <a:buFontTx/>
              <a:buChar char="-"/>
            </a:pPr>
            <a:r>
              <a:rPr lang="it-IT" sz="1800" dirty="0" smtClean="0"/>
              <a:t>Nonostante il successo dell’integrazione basata sul mercato le istituzioni, negli ultimi venti anni, hanno raccomandato un nuovo modello di integrazione partendo dalla considerazione dei nuovi bisogni socio-economici dell’Europa.</a:t>
            </a:r>
          </a:p>
          <a:p>
            <a:pPr algn="just">
              <a:buFontTx/>
              <a:buChar char="-"/>
            </a:pPr>
            <a:r>
              <a:rPr lang="it-IT" sz="1800" dirty="0" smtClean="0"/>
              <a:t>Tra tali bisogni trova un posto particolare la produzione, il trasferimento e la condivisione della conoscenza e dei risultati della ricerca, considerata come quinta libertà.</a:t>
            </a:r>
          </a:p>
        </p:txBody>
      </p:sp>
      <p:pic>
        <p:nvPicPr>
          <p:cNvPr id="4" name="Immagine 3"/>
          <p:cNvPicPr>
            <a:picLocks noChangeAspect="1"/>
          </p:cNvPicPr>
          <p:nvPr/>
        </p:nvPicPr>
        <p:blipFill>
          <a:blip r:embed="rId2"/>
          <a:stretch>
            <a:fillRect/>
          </a:stretch>
        </p:blipFill>
        <p:spPr>
          <a:xfrm>
            <a:off x="5797176" y="-9340"/>
            <a:ext cx="3346824" cy="2150140"/>
          </a:xfrm>
          <a:prstGeom prst="rect">
            <a:avLst/>
          </a:prstGeom>
        </p:spPr>
      </p:pic>
    </p:spTree>
    <p:extLst>
      <p:ext uri="{BB962C8B-B14F-4D97-AF65-F5344CB8AC3E}">
        <p14:creationId xmlns:p14="http://schemas.microsoft.com/office/powerpoint/2010/main" val="7282284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312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1"/>
                </a:solidFill>
              </a:rPr>
              <a:t>I ricercatori in Italia</a:t>
            </a:r>
            <a:endParaRPr lang="it-IT" dirty="0">
              <a:solidFill>
                <a:schemeClr val="accent1"/>
              </a:solidFill>
            </a:endParaRPr>
          </a:p>
        </p:txBody>
      </p:sp>
      <p:sp>
        <p:nvSpPr>
          <p:cNvPr id="3" name="Segnaposto testo 2"/>
          <p:cNvSpPr>
            <a:spLocks noGrp="1"/>
          </p:cNvSpPr>
          <p:nvPr>
            <p:ph type="body" idx="1"/>
          </p:nvPr>
        </p:nvSpPr>
        <p:spPr>
          <a:xfrm>
            <a:off x="779463" y="2200144"/>
            <a:ext cx="3657600" cy="868362"/>
          </a:xfrm>
        </p:spPr>
        <p:txBody>
          <a:bodyPr/>
          <a:lstStyle/>
          <a:p>
            <a:pPr algn="l"/>
            <a:r>
              <a:rPr lang="it-IT" dirty="0" smtClean="0"/>
              <a:t>Ricercatori a tempo indeterminato</a:t>
            </a:r>
            <a:endParaRPr lang="it-IT" dirty="0"/>
          </a:p>
        </p:txBody>
      </p:sp>
      <p:sp>
        <p:nvSpPr>
          <p:cNvPr id="4" name="Segnaposto contenuto 3"/>
          <p:cNvSpPr>
            <a:spLocks noGrp="1"/>
          </p:cNvSpPr>
          <p:nvPr>
            <p:ph sz="half" idx="2"/>
          </p:nvPr>
        </p:nvSpPr>
        <p:spPr>
          <a:xfrm>
            <a:off x="779463" y="3090918"/>
            <a:ext cx="3657600" cy="3213100"/>
          </a:xfrm>
        </p:spPr>
        <p:txBody>
          <a:bodyPr>
            <a:normAutofit/>
          </a:bodyPr>
          <a:lstStyle/>
          <a:p>
            <a:pPr marL="0" indent="0" algn="just">
              <a:buNone/>
            </a:pPr>
            <a:r>
              <a:rPr lang="it-IT" dirty="0" smtClean="0"/>
              <a:t>Ruolo istituito con D.P.R. 11 luglio 1980, n. 382. È stata prevista la messa in esaurimento del ruolo a partire dal 2013 dalla legge 4 novembre 2005, n. 230, ma tale messa in esaurimento è stata anticipata al 2011 dalla legge 30 dicembre 2010, n. 240.</a:t>
            </a:r>
            <a:endParaRPr lang="it-IT" dirty="0"/>
          </a:p>
        </p:txBody>
      </p:sp>
      <p:sp>
        <p:nvSpPr>
          <p:cNvPr id="5" name="Segnaposto testo 4"/>
          <p:cNvSpPr>
            <a:spLocks noGrp="1"/>
          </p:cNvSpPr>
          <p:nvPr>
            <p:ph type="body" sz="quarter" idx="3"/>
          </p:nvPr>
        </p:nvSpPr>
        <p:spPr>
          <a:xfrm>
            <a:off x="4705351" y="2200144"/>
            <a:ext cx="3657600" cy="868362"/>
          </a:xfrm>
        </p:spPr>
        <p:txBody>
          <a:bodyPr/>
          <a:lstStyle/>
          <a:p>
            <a:pPr algn="r"/>
            <a:r>
              <a:rPr lang="it-IT" dirty="0" smtClean="0"/>
              <a:t>Ricercatori a tempo determinato</a:t>
            </a:r>
            <a:endParaRPr lang="it-IT" dirty="0"/>
          </a:p>
        </p:txBody>
      </p:sp>
      <p:sp>
        <p:nvSpPr>
          <p:cNvPr id="6" name="Segnaposto contenuto 5"/>
          <p:cNvSpPr>
            <a:spLocks noGrp="1"/>
          </p:cNvSpPr>
          <p:nvPr>
            <p:ph sz="quarter" idx="4"/>
          </p:nvPr>
        </p:nvSpPr>
        <p:spPr>
          <a:xfrm>
            <a:off x="4705351" y="3090918"/>
            <a:ext cx="3657600" cy="3213100"/>
          </a:xfrm>
        </p:spPr>
        <p:txBody>
          <a:bodyPr/>
          <a:lstStyle/>
          <a:p>
            <a:pPr marL="0" indent="0" algn="just">
              <a:buNone/>
            </a:pPr>
            <a:r>
              <a:rPr lang="it-IT" dirty="0" smtClean="0"/>
              <a:t>La legge </a:t>
            </a:r>
            <a:r>
              <a:rPr lang="it-IT" dirty="0"/>
              <a:t>30 dicembre 2010, n. </a:t>
            </a:r>
            <a:r>
              <a:rPr lang="it-IT" dirty="0" smtClean="0"/>
              <a:t>240, nel prevedere l’esaurimento anticipato del ruolo di ricercatore a tempo indeterminato ha istituito la nuova figura del ricercatore a tempo determinato.</a:t>
            </a:r>
            <a:endParaRPr lang="it-IT" dirty="0"/>
          </a:p>
        </p:txBody>
      </p:sp>
      <p:sp>
        <p:nvSpPr>
          <p:cNvPr id="7" name="CasellaDiTesto 6"/>
          <p:cNvSpPr txBox="1"/>
          <p:nvPr/>
        </p:nvSpPr>
        <p:spPr>
          <a:xfrm>
            <a:off x="779464" y="5805395"/>
            <a:ext cx="7583488" cy="646331"/>
          </a:xfrm>
          <a:prstGeom prst="rect">
            <a:avLst/>
          </a:prstGeom>
          <a:noFill/>
        </p:spPr>
        <p:txBody>
          <a:bodyPr wrap="square" rtlCol="0">
            <a:spAutoFit/>
          </a:bodyPr>
          <a:lstStyle/>
          <a:p>
            <a:pPr algn="ctr"/>
            <a:r>
              <a:rPr lang="it-IT" dirty="0" smtClean="0"/>
              <a:t>Attualmente in Italia esistono quindi sia ricercatori a tempo indeterminato che ricercatori a tempo determinato</a:t>
            </a:r>
            <a:endParaRPr lang="it-IT" dirty="0"/>
          </a:p>
        </p:txBody>
      </p:sp>
    </p:spTree>
    <p:extLst>
      <p:ext uri="{BB962C8B-B14F-4D97-AF65-F5344CB8AC3E}">
        <p14:creationId xmlns:p14="http://schemas.microsoft.com/office/powerpoint/2010/main" val="36465870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629DD1"/>
                </a:solidFill>
              </a:rPr>
              <a:t>Ricercatori a tempo indeterminato</a:t>
            </a:r>
            <a:endParaRPr lang="it-IT" dirty="0">
              <a:solidFill>
                <a:srgbClr val="629DD1"/>
              </a:solidFill>
            </a:endParaRPr>
          </a:p>
        </p:txBody>
      </p:sp>
      <p:sp>
        <p:nvSpPr>
          <p:cNvPr id="3" name="CasellaDiTesto 2"/>
          <p:cNvSpPr txBox="1"/>
          <p:nvPr/>
        </p:nvSpPr>
        <p:spPr>
          <a:xfrm>
            <a:off x="468729" y="2064934"/>
            <a:ext cx="8240562" cy="2031325"/>
          </a:xfrm>
          <a:prstGeom prst="rect">
            <a:avLst/>
          </a:prstGeom>
          <a:noFill/>
        </p:spPr>
        <p:txBody>
          <a:bodyPr wrap="square" rtlCol="0">
            <a:spAutoFit/>
          </a:bodyPr>
          <a:lstStyle/>
          <a:p>
            <a:r>
              <a:rPr lang="it-IT" dirty="0" smtClean="0">
                <a:solidFill>
                  <a:srgbClr val="629DD1"/>
                </a:solidFill>
              </a:rPr>
              <a:t>Compiti:</a:t>
            </a:r>
          </a:p>
          <a:p>
            <a:pPr algn="just"/>
            <a:r>
              <a:rPr lang="it-IT" dirty="0" smtClean="0"/>
              <a:t>Il decreto 382/80 stabilisce quali sono i compiti del ricercatore a tempo indeterminato, i quali, ai sensi dell’art. 32, “</a:t>
            </a:r>
            <a:r>
              <a:rPr lang="it-IT" i="1" dirty="0" smtClean="0"/>
              <a:t>contribuiscono allo sviluppo della ricerca scientifica universitaria e assolvono compiti didattici integrativi dei corsi di insegnamento</a:t>
            </a:r>
            <a:r>
              <a:rPr lang="it-IT" dirty="0" smtClean="0"/>
              <a:t>”. All’art. 1  era previsto che non fosse conferibile ai ricercatori alcun incarico di insegnamento, previsione poi espunta, consentendo l’attribuzione ai ricercatori di affidamenti o supplenze.</a:t>
            </a:r>
            <a:endParaRPr lang="it-IT" dirty="0"/>
          </a:p>
        </p:txBody>
      </p:sp>
      <p:sp>
        <p:nvSpPr>
          <p:cNvPr id="4" name="CasellaDiTesto 3"/>
          <p:cNvSpPr txBox="1"/>
          <p:nvPr/>
        </p:nvSpPr>
        <p:spPr>
          <a:xfrm>
            <a:off x="468729" y="4127712"/>
            <a:ext cx="5292104" cy="2308324"/>
          </a:xfrm>
          <a:prstGeom prst="rect">
            <a:avLst/>
          </a:prstGeom>
          <a:noFill/>
        </p:spPr>
        <p:txBody>
          <a:bodyPr wrap="square" rtlCol="0">
            <a:spAutoFit/>
          </a:bodyPr>
          <a:lstStyle/>
          <a:p>
            <a:r>
              <a:rPr lang="it-IT" dirty="0" smtClean="0">
                <a:solidFill>
                  <a:srgbClr val="629DD1"/>
                </a:solidFill>
              </a:rPr>
              <a:t>Il problema dello status giuridico:</a:t>
            </a:r>
          </a:p>
          <a:p>
            <a:pPr algn="just"/>
            <a:r>
              <a:rPr lang="it-IT" dirty="0" smtClean="0"/>
              <a:t>La legge 328/80 è completamente vaga relativamente alla questione dello status giuridico dei ricercatori poiché all’art.34 prevede che “</a:t>
            </a:r>
            <a:r>
              <a:rPr lang="it-IT" i="1" dirty="0" smtClean="0"/>
              <a:t>lo stato giuridico dei ricercatori universitari è disciplinato […] dalle norme relative allo status giuridico degli assistenti di ruolo</a:t>
            </a:r>
            <a:r>
              <a:rPr lang="it-IT" dirty="0" smtClean="0"/>
              <a:t>”, rinviando la disciplina ad un provvedimento successivo </a:t>
            </a:r>
            <a:r>
              <a:rPr lang="it-IT" smtClean="0"/>
              <a:t>mai adottato.</a:t>
            </a:r>
            <a:endParaRPr lang="it-IT" dirty="0"/>
          </a:p>
        </p:txBody>
      </p:sp>
      <p:graphicFrame>
        <p:nvGraphicFramePr>
          <p:cNvPr id="5" name="Grafico 4"/>
          <p:cNvGraphicFramePr/>
          <p:nvPr>
            <p:extLst>
              <p:ext uri="{D42A27DB-BD31-4B8C-83A1-F6EECF244321}">
                <p14:modId xmlns:p14="http://schemas.microsoft.com/office/powerpoint/2010/main" val="4174753520"/>
              </p:ext>
            </p:extLst>
          </p:nvPr>
        </p:nvGraphicFramePr>
        <p:xfrm>
          <a:off x="5760833" y="3864002"/>
          <a:ext cx="3084542" cy="2524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1219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629DD1"/>
                </a:solidFill>
              </a:rPr>
              <a:t>Ricercatori a tempo determinato</a:t>
            </a:r>
            <a:endParaRPr lang="it-IT" dirty="0">
              <a:solidFill>
                <a:srgbClr val="629DD1"/>
              </a:solidFill>
            </a:endParaRPr>
          </a:p>
        </p:txBody>
      </p:sp>
      <p:sp>
        <p:nvSpPr>
          <p:cNvPr id="3" name="CasellaDiTesto 2"/>
          <p:cNvSpPr txBox="1"/>
          <p:nvPr/>
        </p:nvSpPr>
        <p:spPr>
          <a:xfrm>
            <a:off x="443668" y="2056077"/>
            <a:ext cx="8240562" cy="1477328"/>
          </a:xfrm>
          <a:prstGeom prst="rect">
            <a:avLst/>
          </a:prstGeom>
          <a:noFill/>
        </p:spPr>
        <p:txBody>
          <a:bodyPr wrap="square" rtlCol="0">
            <a:spAutoFit/>
          </a:bodyPr>
          <a:lstStyle/>
          <a:p>
            <a:r>
              <a:rPr lang="it-IT" dirty="0" smtClean="0">
                <a:solidFill>
                  <a:srgbClr val="629DD1"/>
                </a:solidFill>
              </a:rPr>
              <a:t>Tipologia contrattuale:</a:t>
            </a:r>
          </a:p>
          <a:p>
            <a:pPr algn="just"/>
            <a:r>
              <a:rPr lang="it-IT" dirty="0" smtClean="0">
                <a:solidFill>
                  <a:srgbClr val="000000"/>
                </a:solidFill>
              </a:rPr>
              <a:t>La figura del ricercatore a tempo determinato formalmente afferisce alla tipologia contrattuale dei contratti di lavoro subordinato a tempo determinato, stipulati al fine di svolgere attività di ricerca, didattica, integrativa e di servizio agli studenti. I destinatari devono essere scelti tramite procedure pubbliche di selezione.</a:t>
            </a:r>
          </a:p>
        </p:txBody>
      </p:sp>
      <p:sp>
        <p:nvSpPr>
          <p:cNvPr id="6" name="CasellaDiTesto 5"/>
          <p:cNvSpPr txBox="1"/>
          <p:nvPr/>
        </p:nvSpPr>
        <p:spPr>
          <a:xfrm>
            <a:off x="3482847" y="3573718"/>
            <a:ext cx="5201383" cy="2862323"/>
          </a:xfrm>
          <a:prstGeom prst="rect">
            <a:avLst/>
          </a:prstGeom>
          <a:noFill/>
        </p:spPr>
        <p:txBody>
          <a:bodyPr wrap="square" rtlCol="0">
            <a:spAutoFit/>
          </a:bodyPr>
          <a:lstStyle/>
          <a:p>
            <a:r>
              <a:rPr lang="it-IT" dirty="0" smtClean="0">
                <a:solidFill>
                  <a:srgbClr val="629DD1"/>
                </a:solidFill>
              </a:rPr>
              <a:t>Tipi di ricercatori:</a:t>
            </a:r>
          </a:p>
          <a:p>
            <a:pPr algn="just"/>
            <a:r>
              <a:rPr lang="it-IT" dirty="0" smtClean="0">
                <a:solidFill>
                  <a:srgbClr val="000000"/>
                </a:solidFill>
              </a:rPr>
              <a:t>I contratti sono distinti in due tipologie: Tipologia A, di durata triennale prorogabile di due anni una sola volta previa valutazione positiva delle attività svolte e Tipologia B, di durata triennale non rinnovabile riservata a coloro che hanno usufruito di contratti di tipo A. In caso di valutazione positiva coloro che rientrano nella tipologia B saranno valutati nel terzo anno per essere inseriti nel ruolo di professori associati.</a:t>
            </a:r>
          </a:p>
        </p:txBody>
      </p:sp>
      <p:pic>
        <p:nvPicPr>
          <p:cNvPr id="7" name="Immagine 6"/>
          <p:cNvPicPr>
            <a:picLocks noChangeAspect="1"/>
          </p:cNvPicPr>
          <p:nvPr/>
        </p:nvPicPr>
        <p:blipFill>
          <a:blip r:embed="rId2"/>
          <a:stretch>
            <a:fillRect/>
          </a:stretch>
        </p:blipFill>
        <p:spPr>
          <a:xfrm>
            <a:off x="443668" y="4223237"/>
            <a:ext cx="3064240" cy="1466168"/>
          </a:xfrm>
          <a:prstGeom prst="rect">
            <a:avLst/>
          </a:prstGeom>
        </p:spPr>
      </p:pic>
    </p:spTree>
    <p:extLst>
      <p:ext uri="{BB962C8B-B14F-4D97-AF65-F5344CB8AC3E}">
        <p14:creationId xmlns:p14="http://schemas.microsoft.com/office/powerpoint/2010/main" val="24606009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10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530352" y="2456597"/>
            <a:ext cx="3657600" cy="3860367"/>
          </a:xfrm>
        </p:spPr>
        <p:txBody>
          <a:bodyPr>
            <a:noAutofit/>
          </a:bodyPr>
          <a:lstStyle/>
          <a:p>
            <a:pPr algn="just"/>
            <a:r>
              <a:rPr lang="it-IT" sz="1600" dirty="0"/>
              <a:t> La Carta Europea dei Ricercatori è un insieme di principi generali e </a:t>
            </a:r>
            <a:r>
              <a:rPr lang="it-IT" sz="1600" dirty="0" smtClean="0"/>
              <a:t>requisiti che </a:t>
            </a:r>
            <a:r>
              <a:rPr lang="it-IT" sz="1600" dirty="0"/>
              <a:t>specificano il ruolo, le responsabilità e i diritti dei ricercatori </a:t>
            </a:r>
            <a:r>
              <a:rPr lang="it-IT" sz="1600" dirty="0" smtClean="0"/>
              <a:t>e delle </a:t>
            </a:r>
            <a:r>
              <a:rPr lang="it-IT" sz="1600" dirty="0"/>
              <a:t>persone che assumono e/o finanziano i </a:t>
            </a:r>
            <a:r>
              <a:rPr lang="it-IT" sz="1600" dirty="0" smtClean="0"/>
              <a:t>ricercatori al fine di favorire la </a:t>
            </a:r>
            <a:r>
              <a:rPr lang="it-IT" sz="1600" dirty="0"/>
              <a:t>produzione, </a:t>
            </a:r>
            <a:r>
              <a:rPr lang="it-IT" sz="1600" dirty="0" smtClean="0"/>
              <a:t>il trasferimento</a:t>
            </a:r>
            <a:r>
              <a:rPr lang="it-IT" sz="1600" dirty="0"/>
              <a:t>, la condivisione e la diffusione delle conoscenze e dello </a:t>
            </a:r>
            <a:r>
              <a:rPr lang="it-IT" sz="1600" dirty="0" smtClean="0"/>
              <a:t>sviluppo tecnologico.</a:t>
            </a:r>
          </a:p>
          <a:p>
            <a:pPr algn="just"/>
            <a:r>
              <a:rPr lang="it-IT" sz="1600" dirty="0"/>
              <a:t> La Carta è destinata a tutti i ricercatori dell’Unione Europea in tutte le </a:t>
            </a:r>
            <a:r>
              <a:rPr lang="it-IT" sz="1600" dirty="0" smtClean="0"/>
              <a:t>fasi della </a:t>
            </a:r>
            <a:r>
              <a:rPr lang="it-IT" sz="1600" dirty="0"/>
              <a:t>loro carriera e disciplina tutti i campi di ricerca nel settore </a:t>
            </a:r>
            <a:r>
              <a:rPr lang="it-IT" sz="1600" dirty="0" smtClean="0"/>
              <a:t>pubblico e privato.</a:t>
            </a:r>
            <a:endParaRPr lang="it-IT" sz="1600" dirty="0"/>
          </a:p>
        </p:txBody>
      </p:sp>
      <p:sp>
        <p:nvSpPr>
          <p:cNvPr id="10" name="Titolo 9"/>
          <p:cNvSpPr>
            <a:spLocks noGrp="1"/>
          </p:cNvSpPr>
          <p:nvPr>
            <p:ph type="title"/>
          </p:nvPr>
        </p:nvSpPr>
        <p:spPr>
          <a:xfrm>
            <a:off x="530352" y="512074"/>
            <a:ext cx="3657600" cy="914386"/>
          </a:xfrm>
        </p:spPr>
        <p:txBody>
          <a:bodyPr>
            <a:noAutofit/>
          </a:bodyPr>
          <a:lstStyle/>
          <a:p>
            <a:r>
              <a:rPr lang="it-IT" sz="3200" dirty="0" smtClean="0">
                <a:solidFill>
                  <a:srgbClr val="629DD1"/>
                </a:solidFill>
              </a:rPr>
              <a:t>Carta europea dei ricercatori</a:t>
            </a:r>
            <a:endParaRPr lang="it-IT" sz="3200" dirty="0">
              <a:solidFill>
                <a:srgbClr val="629DD1"/>
              </a:solidFill>
            </a:endParaRPr>
          </a:p>
        </p:txBody>
      </p:sp>
      <p:pic>
        <p:nvPicPr>
          <p:cNvPr id="11" name="Immagine 10" descr="CeC_en-it-1.png"/>
          <p:cNvPicPr>
            <a:picLocks noChangeAspect="1"/>
          </p:cNvPicPr>
          <p:nvPr/>
        </p:nvPicPr>
        <p:blipFill rotWithShape="1">
          <a:blip r:embed="rId2" cstate="print">
            <a:extLst>
              <a:ext uri="{28A0092B-C50C-407E-A947-70E740481C1C}">
                <a14:useLocalDpi xmlns:a14="http://schemas.microsoft.com/office/drawing/2010/main" val="0"/>
              </a:ext>
            </a:extLst>
          </a:blip>
          <a:srcRect t="-1" r="52225" b="63667"/>
          <a:stretch/>
        </p:blipFill>
        <p:spPr>
          <a:xfrm>
            <a:off x="4652650" y="217250"/>
            <a:ext cx="4209094" cy="6431574"/>
          </a:xfrm>
          <a:prstGeom prst="rect">
            <a:avLst/>
          </a:prstGeom>
          <a:ln>
            <a:noFill/>
          </a:ln>
        </p:spPr>
      </p:pic>
      <p:sp>
        <p:nvSpPr>
          <p:cNvPr id="12" name="CasellaDiTesto 11"/>
          <p:cNvSpPr txBox="1"/>
          <p:nvPr/>
        </p:nvSpPr>
        <p:spPr>
          <a:xfrm>
            <a:off x="530352" y="1426460"/>
            <a:ext cx="3797279" cy="523220"/>
          </a:xfrm>
          <a:prstGeom prst="rect">
            <a:avLst/>
          </a:prstGeom>
          <a:noFill/>
        </p:spPr>
        <p:txBody>
          <a:bodyPr wrap="square" rtlCol="0">
            <a:spAutoFit/>
          </a:bodyPr>
          <a:lstStyle/>
          <a:p>
            <a:pPr algn="just"/>
            <a:r>
              <a:rPr lang="it-IT" sz="1400" dirty="0" smtClean="0"/>
              <a:t>Raccomandazione della Commissione delle Comunità Europee dell’11 marzo 2005</a:t>
            </a:r>
            <a:endParaRPr lang="it-IT" sz="1400" dirty="0"/>
          </a:p>
        </p:txBody>
      </p:sp>
      <p:sp>
        <p:nvSpPr>
          <p:cNvPr id="13" name="Ritaglia angolo diagonale rettangolo 12"/>
          <p:cNvSpPr/>
          <p:nvPr/>
        </p:nvSpPr>
        <p:spPr>
          <a:xfrm>
            <a:off x="1420265" y="2172501"/>
            <a:ext cx="1938244" cy="284096"/>
          </a:xfrm>
          <a:prstGeom prst="snip2Diag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it-IT" b="1" dirty="0" smtClean="0">
                <a:solidFill>
                  <a:schemeClr val="bg1"/>
                </a:solidFill>
              </a:rPr>
              <a:t>OBIETTIVI</a:t>
            </a:r>
            <a:endParaRPr lang="it-IT" b="1" dirty="0">
              <a:solidFill>
                <a:schemeClr val="bg1"/>
              </a:solidFill>
            </a:endParaRPr>
          </a:p>
        </p:txBody>
      </p:sp>
    </p:spTree>
    <p:extLst>
      <p:ext uri="{BB962C8B-B14F-4D97-AF65-F5344CB8AC3E}">
        <p14:creationId xmlns:p14="http://schemas.microsoft.com/office/powerpoint/2010/main" val="3884225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3"/>
          <p:cNvSpPr>
            <a:spLocks noGrp="1"/>
          </p:cNvSpPr>
          <p:nvPr>
            <p:ph type="body" sz="half" idx="2"/>
          </p:nvPr>
        </p:nvSpPr>
        <p:spPr>
          <a:xfrm>
            <a:off x="4938000" y="497149"/>
            <a:ext cx="3657600" cy="3671439"/>
          </a:xfrm>
        </p:spPr>
        <p:txBody>
          <a:bodyPr>
            <a:noAutofit/>
          </a:bodyPr>
          <a:lstStyle/>
          <a:p>
            <a:pPr algn="just"/>
            <a:r>
              <a:rPr lang="it-IT" sz="1600" dirty="0" smtClean="0"/>
              <a:t>A datori di lavoro e finanziatori sono invece rivolti i seguenti principi:</a:t>
            </a:r>
          </a:p>
          <a:p>
            <a:pPr marL="285750" indent="-285750" algn="just">
              <a:buFontTx/>
              <a:buChar char="-"/>
            </a:pPr>
            <a:r>
              <a:rPr lang="it-IT" sz="1600" dirty="0" smtClean="0"/>
              <a:t>Divieto di discriminazione.</a:t>
            </a:r>
          </a:p>
          <a:p>
            <a:pPr marL="285750" indent="-285750" algn="just">
              <a:buFontTx/>
              <a:buChar char="-"/>
            </a:pPr>
            <a:r>
              <a:rPr lang="it-IT" sz="1600" dirty="0" smtClean="0"/>
              <a:t>Condizioni di lavoro flessibili</a:t>
            </a:r>
            <a:r>
              <a:rPr lang="it-IT" sz="1600" dirty="0" smtClean="0"/>
              <a:t>.</a:t>
            </a:r>
          </a:p>
          <a:p>
            <a:pPr marL="285750" indent="-285750" algn="just">
              <a:buFontTx/>
              <a:buChar char="-"/>
            </a:pPr>
            <a:r>
              <a:rPr lang="it-IT" sz="1600" dirty="0"/>
              <a:t>Stabilità e contiguità dell’impiego</a:t>
            </a:r>
            <a:r>
              <a:rPr lang="it-IT" sz="1600" dirty="0" smtClean="0"/>
              <a:t>.</a:t>
            </a:r>
            <a:endParaRPr lang="it-IT" sz="1600" dirty="0" smtClean="0"/>
          </a:p>
          <a:p>
            <a:pPr marL="285750" indent="-285750" algn="just">
              <a:buFontTx/>
              <a:buChar char="-"/>
            </a:pPr>
            <a:r>
              <a:rPr lang="it-IT" sz="1600" dirty="0"/>
              <a:t>Accesso alla formazione continua</a:t>
            </a:r>
            <a:r>
              <a:rPr lang="it-IT" sz="1600" dirty="0" smtClean="0"/>
              <a:t>.</a:t>
            </a:r>
            <a:endParaRPr lang="it-IT" sz="1600" dirty="0" smtClean="0"/>
          </a:p>
          <a:p>
            <a:pPr marL="285750" indent="-285750" algn="just">
              <a:buFontTx/>
              <a:buChar char="-"/>
            </a:pPr>
            <a:r>
              <a:rPr lang="it-IT" sz="1600" dirty="0" smtClean="0"/>
              <a:t>Finanziamenti </a:t>
            </a:r>
            <a:r>
              <a:rPr lang="it-IT" sz="1600" dirty="0" smtClean="0"/>
              <a:t>e salari adeguati</a:t>
            </a:r>
          </a:p>
          <a:p>
            <a:pPr marL="285750" indent="-285750" algn="just">
              <a:buFontTx/>
              <a:buChar char="-"/>
            </a:pPr>
            <a:r>
              <a:rPr lang="it-IT" sz="1600" dirty="0" smtClean="0"/>
              <a:t>Riconoscimento dei diritti di proprietà intellettuale</a:t>
            </a:r>
            <a:r>
              <a:rPr lang="it-IT" sz="1600" dirty="0" smtClean="0"/>
              <a:t>.</a:t>
            </a:r>
          </a:p>
          <a:p>
            <a:pPr marL="285750" indent="-285750" algn="just">
              <a:buFontTx/>
              <a:buChar char="-"/>
            </a:pPr>
            <a:r>
              <a:rPr lang="it-IT" sz="1600" dirty="0" smtClean="0"/>
              <a:t>Insegnamento</a:t>
            </a:r>
            <a:endParaRPr lang="it-IT" sz="1600" dirty="0" smtClean="0"/>
          </a:p>
          <a:p>
            <a:pPr marL="285750" indent="-285750" algn="just">
              <a:buFontTx/>
              <a:buChar char="-"/>
            </a:pPr>
            <a:r>
              <a:rPr lang="it-IT" sz="1600" dirty="0" smtClean="0"/>
              <a:t>Partecipazione dei ricercatori agli organismi decisionali.</a:t>
            </a:r>
          </a:p>
          <a:p>
            <a:pPr algn="just"/>
            <a:endParaRPr lang="it-IT" sz="1600" dirty="0"/>
          </a:p>
        </p:txBody>
      </p:sp>
      <p:sp>
        <p:nvSpPr>
          <p:cNvPr id="10" name="Titolo 9"/>
          <p:cNvSpPr>
            <a:spLocks noGrp="1"/>
          </p:cNvSpPr>
          <p:nvPr>
            <p:ph type="title"/>
          </p:nvPr>
        </p:nvSpPr>
        <p:spPr>
          <a:xfrm>
            <a:off x="530352" y="512074"/>
            <a:ext cx="3657600" cy="914386"/>
          </a:xfrm>
        </p:spPr>
        <p:txBody>
          <a:bodyPr>
            <a:noAutofit/>
          </a:bodyPr>
          <a:lstStyle/>
          <a:p>
            <a:r>
              <a:rPr lang="it-IT" sz="3200" dirty="0" smtClean="0">
                <a:solidFill>
                  <a:srgbClr val="629DD1"/>
                </a:solidFill>
              </a:rPr>
              <a:t>Carta europea dei ricercatori</a:t>
            </a:r>
            <a:endParaRPr lang="it-IT" sz="3200" dirty="0">
              <a:solidFill>
                <a:srgbClr val="629DD1"/>
              </a:solidFill>
            </a:endParaRPr>
          </a:p>
        </p:txBody>
      </p:sp>
      <p:sp>
        <p:nvSpPr>
          <p:cNvPr id="11" name="CasellaDiTesto 10"/>
          <p:cNvSpPr txBox="1"/>
          <p:nvPr/>
        </p:nvSpPr>
        <p:spPr>
          <a:xfrm>
            <a:off x="530352" y="1426460"/>
            <a:ext cx="3797279" cy="523220"/>
          </a:xfrm>
          <a:prstGeom prst="rect">
            <a:avLst/>
          </a:prstGeom>
          <a:noFill/>
        </p:spPr>
        <p:txBody>
          <a:bodyPr wrap="square" rtlCol="0">
            <a:spAutoFit/>
          </a:bodyPr>
          <a:lstStyle/>
          <a:p>
            <a:pPr algn="just"/>
            <a:r>
              <a:rPr lang="it-IT" sz="1400" dirty="0" smtClean="0"/>
              <a:t>Raccomandazione della Commissione delle Comunità Europee dell’11 marzo 2005</a:t>
            </a:r>
            <a:endParaRPr lang="it-IT" sz="1400" dirty="0"/>
          </a:p>
        </p:txBody>
      </p:sp>
      <p:sp>
        <p:nvSpPr>
          <p:cNvPr id="12" name="Ritaglia angolo diagonale rettangolo 11"/>
          <p:cNvSpPr/>
          <p:nvPr/>
        </p:nvSpPr>
        <p:spPr>
          <a:xfrm>
            <a:off x="1420265" y="2172501"/>
            <a:ext cx="1938244" cy="284096"/>
          </a:xfrm>
          <a:prstGeom prst="snip2Diag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it-IT" b="1" dirty="0" smtClean="0">
                <a:solidFill>
                  <a:schemeClr val="bg1"/>
                </a:solidFill>
              </a:rPr>
              <a:t>PRINCIPI</a:t>
            </a:r>
            <a:endParaRPr lang="it-IT" b="1" dirty="0">
              <a:solidFill>
                <a:schemeClr val="bg1"/>
              </a:solidFill>
            </a:endParaRPr>
          </a:p>
        </p:txBody>
      </p:sp>
      <p:sp>
        <p:nvSpPr>
          <p:cNvPr id="13" name="Segnaposto testo 3"/>
          <p:cNvSpPr txBox="1">
            <a:spLocks/>
          </p:cNvSpPr>
          <p:nvPr/>
        </p:nvSpPr>
        <p:spPr>
          <a:xfrm>
            <a:off x="530352" y="2740384"/>
            <a:ext cx="3657600" cy="336438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pPr algn="just"/>
            <a:r>
              <a:rPr lang="it-IT" sz="1600" dirty="0" smtClean="0"/>
              <a:t>I principali principi generali previsti dalla carta e applicabili ai ricercatori sono:</a:t>
            </a:r>
          </a:p>
          <a:p>
            <a:pPr marL="285750" indent="-285750" algn="just">
              <a:buFontTx/>
              <a:buChar char="-"/>
            </a:pPr>
            <a:r>
              <a:rPr lang="it-IT" sz="1600" dirty="0" smtClean="0"/>
              <a:t>Libertà di ricerca.</a:t>
            </a:r>
          </a:p>
          <a:p>
            <a:pPr marL="285750" indent="-285750" algn="just">
              <a:buFontTx/>
              <a:buChar char="-"/>
            </a:pPr>
            <a:r>
              <a:rPr lang="it-IT" sz="1600" dirty="0" smtClean="0"/>
              <a:t>Rispetto dei principi etici.</a:t>
            </a:r>
          </a:p>
          <a:p>
            <a:pPr marL="285750" indent="-285750" algn="just">
              <a:buFontTx/>
              <a:buChar char="-"/>
            </a:pPr>
            <a:r>
              <a:rPr lang="it-IT" sz="1600" dirty="0" smtClean="0"/>
              <a:t>Responsabilità </a:t>
            </a:r>
            <a:r>
              <a:rPr lang="it-IT" sz="1600" dirty="0"/>
              <a:t>professionale. </a:t>
            </a:r>
            <a:endParaRPr lang="it-IT" sz="1600" dirty="0" smtClean="0"/>
          </a:p>
          <a:p>
            <a:pPr marL="285750" indent="-285750" algn="just">
              <a:buFontTx/>
              <a:buChar char="-"/>
            </a:pPr>
            <a:r>
              <a:rPr lang="it-IT" sz="1600" dirty="0" smtClean="0"/>
              <a:t>Rispetto </a:t>
            </a:r>
            <a:r>
              <a:rPr lang="it-IT" sz="1600" dirty="0"/>
              <a:t>degli obblighi contrattuali</a:t>
            </a:r>
            <a:r>
              <a:rPr lang="it-IT" sz="1600" dirty="0" smtClean="0"/>
              <a:t>.</a:t>
            </a:r>
            <a:endParaRPr lang="it-IT" sz="1600" dirty="0" smtClean="0"/>
          </a:p>
          <a:p>
            <a:pPr marL="285750" indent="-285750" algn="just">
              <a:buFontTx/>
              <a:buChar char="-"/>
            </a:pPr>
            <a:r>
              <a:rPr lang="it-IT" sz="1600" dirty="0" smtClean="0"/>
              <a:t>Responsabilità</a:t>
            </a:r>
            <a:r>
              <a:rPr lang="it-IT" sz="1600" dirty="0" smtClean="0"/>
              <a:t> finanziaria.</a:t>
            </a:r>
            <a:endParaRPr lang="it-IT" sz="1600" dirty="0" smtClean="0"/>
          </a:p>
          <a:p>
            <a:pPr marL="285750" indent="-285750" algn="just">
              <a:buFontTx/>
              <a:buChar char="-"/>
            </a:pPr>
            <a:r>
              <a:rPr lang="it-IT" sz="1600" dirty="0" smtClean="0"/>
              <a:t>Diffusione </a:t>
            </a:r>
            <a:r>
              <a:rPr lang="it-IT" sz="1600" dirty="0" smtClean="0"/>
              <a:t>e valorizzazione dei risultati.</a:t>
            </a:r>
          </a:p>
          <a:p>
            <a:pPr marL="285750" indent="-285750" algn="just">
              <a:buFontTx/>
              <a:buChar char="-"/>
            </a:pPr>
            <a:r>
              <a:rPr lang="it-IT" sz="1600" dirty="0" smtClean="0"/>
              <a:t>Sviluppo professionale continuo.</a:t>
            </a:r>
          </a:p>
          <a:p>
            <a:pPr marL="285750" indent="-285750" algn="just">
              <a:buFontTx/>
              <a:buChar char="-"/>
            </a:pPr>
            <a:endParaRPr lang="it-IT" sz="1600" dirty="0"/>
          </a:p>
        </p:txBody>
      </p:sp>
      <p:pic>
        <p:nvPicPr>
          <p:cNvPr id="14" name="Immagine 13" descr="CeC_en-it-1.png"/>
          <p:cNvPicPr>
            <a:picLocks noChangeAspect="1"/>
          </p:cNvPicPr>
          <p:nvPr/>
        </p:nvPicPr>
        <p:blipFill rotWithShape="1">
          <a:blip r:embed="rId2" cstate="print">
            <a:extLst>
              <a:ext uri="{28A0092B-C50C-407E-A947-70E740481C1C}">
                <a14:useLocalDpi xmlns:a14="http://schemas.microsoft.com/office/drawing/2010/main" val="0"/>
              </a:ext>
            </a:extLst>
          </a:blip>
          <a:srcRect t="70056" r="-2644"/>
          <a:stretch/>
        </p:blipFill>
        <p:spPr>
          <a:xfrm>
            <a:off x="4682532" y="4527178"/>
            <a:ext cx="4303374" cy="1931553"/>
          </a:xfrm>
          <a:prstGeom prst="rect">
            <a:avLst/>
          </a:prstGeom>
          <a:ln>
            <a:noFill/>
          </a:ln>
        </p:spPr>
      </p:pic>
    </p:spTree>
    <p:extLst>
      <p:ext uri="{BB962C8B-B14F-4D97-AF65-F5344CB8AC3E}">
        <p14:creationId xmlns:p14="http://schemas.microsoft.com/office/powerpoint/2010/main" val="3419675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50617" y="2442723"/>
            <a:ext cx="6416441" cy="830997"/>
          </a:xfrm>
          <a:prstGeom prst="rect">
            <a:avLst/>
          </a:prstGeom>
          <a:noFill/>
        </p:spPr>
        <p:txBody>
          <a:bodyPr wrap="square" rtlCol="0">
            <a:spAutoFit/>
          </a:bodyPr>
          <a:lstStyle/>
          <a:p>
            <a:pPr algn="just"/>
            <a:r>
              <a:rPr lang="it-IT" sz="1600" dirty="0" smtClean="0"/>
              <a:t>Nella Carta viene fatto riferimento ai ricercatori come “</a:t>
            </a:r>
            <a:r>
              <a:rPr lang="it-IT" sz="1600" i="1" dirty="0" smtClean="0"/>
              <a:t>Professionisti impegnati nella concezione o nella creazione di nuove conoscenze, prodotti, processi, metodi e sistemi nuovi e nella gestione dei progetti interessati</a:t>
            </a:r>
            <a:r>
              <a:rPr lang="it-IT" sz="1600" dirty="0" smtClean="0"/>
              <a:t>”.</a:t>
            </a:r>
            <a:endParaRPr lang="it-IT" sz="1600" dirty="0"/>
          </a:p>
        </p:txBody>
      </p:sp>
      <p:sp>
        <p:nvSpPr>
          <p:cNvPr id="5" name="CasellaDiTesto 4"/>
          <p:cNvSpPr txBox="1"/>
          <p:nvPr/>
        </p:nvSpPr>
        <p:spPr>
          <a:xfrm>
            <a:off x="1950617" y="3303603"/>
            <a:ext cx="7029030" cy="1200329"/>
          </a:xfrm>
          <a:prstGeom prst="rect">
            <a:avLst/>
          </a:prstGeom>
          <a:noFill/>
        </p:spPr>
        <p:txBody>
          <a:bodyPr wrap="square" rtlCol="0">
            <a:spAutoFit/>
          </a:bodyPr>
          <a:lstStyle/>
          <a:p>
            <a:pPr algn="just"/>
            <a:r>
              <a:rPr lang="it-IT" dirty="0" smtClean="0"/>
              <a:t>La Raccomandazione stabilisce che sono ricercatori tutte le persone che </a:t>
            </a:r>
            <a:r>
              <a:rPr lang="it-IT" dirty="0"/>
              <a:t>svolgono attività professionali </a:t>
            </a:r>
            <a:r>
              <a:rPr lang="it-IT" dirty="0" smtClean="0"/>
              <a:t>nell’ambito della Ricerca e Sviluppo, </a:t>
            </a:r>
            <a:r>
              <a:rPr lang="it-IT" dirty="0"/>
              <a:t>in qualsiasi fase della </a:t>
            </a:r>
            <a:r>
              <a:rPr lang="it-IT" dirty="0" smtClean="0"/>
              <a:t>carriera e </a:t>
            </a:r>
            <a:r>
              <a:rPr lang="it-IT" dirty="0"/>
              <a:t>indipendentemente dalla loro </a:t>
            </a:r>
            <a:r>
              <a:rPr lang="it-IT" dirty="0" smtClean="0"/>
              <a:t>classificazione, successivamente al conseguimento della laurea. </a:t>
            </a:r>
            <a:endParaRPr lang="it-IT" dirty="0"/>
          </a:p>
        </p:txBody>
      </p:sp>
    </p:spTree>
    <p:extLst>
      <p:ext uri="{BB962C8B-B14F-4D97-AF65-F5344CB8AC3E}">
        <p14:creationId xmlns:p14="http://schemas.microsoft.com/office/powerpoint/2010/main" val="232517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525780" y="1186329"/>
            <a:ext cx="3657600" cy="2590801"/>
          </a:xfrm>
        </p:spPr>
        <p:txBody>
          <a:bodyPr/>
          <a:lstStyle/>
          <a:p>
            <a:pPr algn="just"/>
            <a:r>
              <a:rPr lang="it-IT" dirty="0" smtClean="0"/>
              <a:t>Nei primi quattro anni di attività di ricerca la raccomandazione si riferisce ai ricercatori con il temine EARLY-STAGE RESEARCHER. Tale periodo ricomprende anche le attività di formazione quali master e dottorati.</a:t>
            </a:r>
          </a:p>
          <a:p>
            <a:pPr algn="just"/>
            <a:endParaRPr lang="it-IT" dirty="0"/>
          </a:p>
        </p:txBody>
      </p:sp>
      <p:sp>
        <p:nvSpPr>
          <p:cNvPr id="5" name="Segnaposto testo 3"/>
          <p:cNvSpPr txBox="1">
            <a:spLocks/>
          </p:cNvSpPr>
          <p:nvPr/>
        </p:nvSpPr>
        <p:spPr>
          <a:xfrm>
            <a:off x="4906533" y="1186329"/>
            <a:ext cx="3657600" cy="4446495"/>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pPr algn="just"/>
            <a:r>
              <a:rPr lang="it-IT" dirty="0" smtClean="0"/>
              <a:t>La raccomandazione si riferisce ai ricercatori </a:t>
            </a:r>
            <a:r>
              <a:rPr lang="it-IT" dirty="0"/>
              <a:t>che </a:t>
            </a:r>
            <a:r>
              <a:rPr lang="it-IT" dirty="0" smtClean="0"/>
              <a:t>vantano almeno </a:t>
            </a:r>
            <a:r>
              <a:rPr lang="it-IT" dirty="0"/>
              <a:t>quattro anni di esperienza nel campo della </a:t>
            </a:r>
            <a:r>
              <a:rPr lang="it-IT" dirty="0" smtClean="0"/>
              <a:t>ricerca come EXPERIENCED RESEARCHER. Tale periodo decorre dal momento </a:t>
            </a:r>
            <a:r>
              <a:rPr lang="it-IT" dirty="0"/>
              <a:t>in cui </a:t>
            </a:r>
            <a:r>
              <a:rPr lang="it-IT" dirty="0" smtClean="0"/>
              <a:t>hanno ottenuto </a:t>
            </a:r>
            <a:r>
              <a:rPr lang="it-IT" dirty="0"/>
              <a:t>il diploma che da accesso diretto agli studi di </a:t>
            </a:r>
            <a:r>
              <a:rPr lang="it-IT" dirty="0" smtClean="0"/>
              <a:t>dottorato. Appartengono a questa categoria anche coloro </a:t>
            </a:r>
            <a:r>
              <a:rPr lang="it-IT" dirty="0"/>
              <a:t>che sono </a:t>
            </a:r>
            <a:r>
              <a:rPr lang="it-IT" dirty="0" smtClean="0"/>
              <a:t>già titolari </a:t>
            </a:r>
            <a:r>
              <a:rPr lang="it-IT" dirty="0"/>
              <a:t>di un diploma di dottorato, indipendentemente dal </a:t>
            </a:r>
            <a:r>
              <a:rPr lang="it-IT" dirty="0" smtClean="0"/>
              <a:t>tempo impiegato </a:t>
            </a:r>
            <a:r>
              <a:rPr lang="it-IT" dirty="0"/>
              <a:t>per ottenerlo.</a:t>
            </a:r>
          </a:p>
        </p:txBody>
      </p:sp>
      <p:pic>
        <p:nvPicPr>
          <p:cNvPr id="8" name="Immagine 7"/>
          <p:cNvPicPr>
            <a:picLocks noChangeAspect="1"/>
          </p:cNvPicPr>
          <p:nvPr/>
        </p:nvPicPr>
        <p:blipFill>
          <a:blip r:embed="rId2"/>
          <a:stretch>
            <a:fillRect/>
          </a:stretch>
        </p:blipFill>
        <p:spPr>
          <a:xfrm>
            <a:off x="889000" y="3777130"/>
            <a:ext cx="2749176" cy="2749176"/>
          </a:xfrm>
          <a:prstGeom prst="rect">
            <a:avLst/>
          </a:prstGeom>
        </p:spPr>
      </p:pic>
    </p:spTree>
    <p:extLst>
      <p:ext uri="{BB962C8B-B14F-4D97-AF65-F5344CB8AC3E}">
        <p14:creationId xmlns:p14="http://schemas.microsoft.com/office/powerpoint/2010/main" val="1829295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80893" y="3570943"/>
            <a:ext cx="6412753" cy="2265082"/>
          </a:xfrm>
        </p:spPr>
        <p:txBody>
          <a:bodyPr>
            <a:noAutofit/>
          </a:bodyPr>
          <a:lstStyle/>
          <a:p>
            <a:pPr algn="just"/>
            <a:r>
              <a:rPr lang="it-IT" sz="1800" dirty="0" smtClean="0"/>
              <a:t>Per l’Unione Europea la </a:t>
            </a:r>
            <a:r>
              <a:rPr lang="it-IT" sz="1800" dirty="0"/>
              <a:t>ricerca e </a:t>
            </a:r>
            <a:r>
              <a:rPr lang="it-IT" sz="1800" dirty="0" smtClean="0"/>
              <a:t>l'innovazione sono quelle attività che </a:t>
            </a:r>
            <a:r>
              <a:rPr lang="it-IT" sz="1800" dirty="0"/>
              <a:t>contribuiscono direttamente alla prosperità e al benessere individuale e collettivo</a:t>
            </a:r>
            <a:r>
              <a:rPr lang="it-IT" sz="1800" dirty="0" smtClean="0"/>
              <a:t>.</a:t>
            </a:r>
          </a:p>
          <a:p>
            <a:pPr algn="just"/>
            <a:r>
              <a:rPr lang="it-IT" sz="1800" dirty="0" smtClean="0"/>
              <a:t>In questo contesto l’attività del ricercatore è quella di </a:t>
            </a:r>
            <a:r>
              <a:rPr lang="it-IT" sz="1800" dirty="0"/>
              <a:t>scoprire, interpretare e revisionare fatti, eventi</a:t>
            </a:r>
            <a:r>
              <a:rPr lang="it-IT" sz="1800" dirty="0" smtClean="0"/>
              <a:t>, comportamenti e teorie relative a qualsiasi ambito della conoscenza e dell’esperienza umana, appartenente alle scienze naturali o umanistiche.</a:t>
            </a:r>
            <a:endParaRPr lang="it-IT" sz="1800" dirty="0"/>
          </a:p>
        </p:txBody>
      </p:sp>
      <p:pic>
        <p:nvPicPr>
          <p:cNvPr id="7" name="Segnaposto immagine 6" descr="bannerRisOsh.jpg"/>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704" b="9704"/>
          <a:stretch>
            <a:fillRect/>
          </a:stretch>
        </p:blipFill>
        <p:spPr>
          <a:xfrm>
            <a:off x="0" y="1506537"/>
            <a:ext cx="8964613" cy="1171575"/>
          </a:xfrm>
        </p:spPr>
      </p:pic>
    </p:spTree>
    <p:extLst>
      <p:ext uri="{BB962C8B-B14F-4D97-AF65-F5344CB8AC3E}">
        <p14:creationId xmlns:p14="http://schemas.microsoft.com/office/powerpoint/2010/main" val="2279623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accent1"/>
                </a:solidFill>
              </a:rPr>
              <a:t>Libertà di ricerca</a:t>
            </a:r>
            <a:endParaRPr lang="it-IT" dirty="0">
              <a:solidFill>
                <a:schemeClr val="accent1"/>
              </a:solidFill>
            </a:endParaRPr>
          </a:p>
        </p:txBody>
      </p:sp>
      <p:sp>
        <p:nvSpPr>
          <p:cNvPr id="3" name="Segnaposto contenuto 2"/>
          <p:cNvSpPr>
            <a:spLocks noGrp="1"/>
          </p:cNvSpPr>
          <p:nvPr>
            <p:ph idx="1"/>
          </p:nvPr>
        </p:nvSpPr>
        <p:spPr>
          <a:xfrm>
            <a:off x="779463" y="2173942"/>
            <a:ext cx="7583488" cy="4007224"/>
          </a:xfrm>
        </p:spPr>
        <p:txBody>
          <a:bodyPr>
            <a:normAutofit lnSpcReduction="10000"/>
          </a:bodyPr>
          <a:lstStyle/>
          <a:p>
            <a:pPr marL="0" indent="0" algn="just">
              <a:buNone/>
            </a:pPr>
            <a:r>
              <a:rPr lang="it-IT" dirty="0" smtClean="0"/>
              <a:t>L’attività di ricerca deve essere orientata al bene dell’umanità e all’ampliamento delle frontiere della conoscenza scientifica, con la garanzia della libertà di pensiero ed espressione.</a:t>
            </a:r>
          </a:p>
          <a:p>
            <a:pPr marL="0" indent="0" algn="just">
              <a:buNone/>
            </a:pPr>
            <a:r>
              <a:rPr lang="it-IT" dirty="0" smtClean="0"/>
              <a:t>Viene però </a:t>
            </a:r>
            <a:r>
              <a:rPr lang="it-IT" dirty="0" smtClean="0"/>
              <a:t>riconosciuto che possano esistere </a:t>
            </a:r>
            <a:r>
              <a:rPr lang="it-IT" dirty="0" smtClean="0"/>
              <a:t>limiti a tale libertà derivanti </a:t>
            </a:r>
            <a:r>
              <a:rPr lang="it-IT" dirty="0"/>
              <a:t>da circostanze particolari di ricerca (compresi la supervisione</a:t>
            </a:r>
            <a:r>
              <a:rPr lang="it-IT" dirty="0" smtClean="0"/>
              <a:t>, l’orientamento </a:t>
            </a:r>
            <a:r>
              <a:rPr lang="it-IT" dirty="0"/>
              <a:t>e la gestione) o da vincoli operativi, ad </a:t>
            </a:r>
            <a:r>
              <a:rPr lang="it-IT" dirty="0" smtClean="0"/>
              <a:t>esempio per </a:t>
            </a:r>
            <a:r>
              <a:rPr lang="it-IT" dirty="0"/>
              <a:t>motivi di bilancio o di infrastruttura o, soprattutto nel settore industriale</a:t>
            </a:r>
            <a:r>
              <a:rPr lang="it-IT" dirty="0" smtClean="0"/>
              <a:t>, per </a:t>
            </a:r>
            <a:r>
              <a:rPr lang="it-IT" dirty="0"/>
              <a:t>motivi di tutela della proprietà intellettuale. </a:t>
            </a:r>
            <a:endParaRPr lang="it-IT" dirty="0" smtClean="0"/>
          </a:p>
          <a:p>
            <a:pPr marL="0" indent="0" algn="just">
              <a:buNone/>
            </a:pPr>
            <a:r>
              <a:rPr lang="it-IT" dirty="0" smtClean="0"/>
              <a:t>Tali </a:t>
            </a:r>
            <a:r>
              <a:rPr lang="it-IT" dirty="0"/>
              <a:t>limiti </a:t>
            </a:r>
            <a:r>
              <a:rPr lang="it-IT" dirty="0" smtClean="0"/>
              <a:t>non devono </a:t>
            </a:r>
            <a:r>
              <a:rPr lang="it-IT" dirty="0"/>
              <a:t>tuttavia contravvenire alle pratiche e ai principi etici </a:t>
            </a:r>
            <a:r>
              <a:rPr lang="it-IT" dirty="0" smtClean="0"/>
              <a:t>riconosciuti cui </a:t>
            </a:r>
            <a:r>
              <a:rPr lang="it-IT" dirty="0"/>
              <a:t>i ricercatori devono conformarsi.</a:t>
            </a:r>
          </a:p>
        </p:txBody>
      </p:sp>
    </p:spTree>
    <p:extLst>
      <p:ext uri="{BB962C8B-B14F-4D97-AF65-F5344CB8AC3E}">
        <p14:creationId xmlns:p14="http://schemas.microsoft.com/office/powerpoint/2010/main" val="1189298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629DD1"/>
                </a:solidFill>
              </a:rPr>
              <a:t>Codice di condotta per l’assunzione dei ricercatori</a:t>
            </a:r>
            <a:endParaRPr lang="it-IT" dirty="0">
              <a:solidFill>
                <a:srgbClr val="629DD1"/>
              </a:solidFill>
            </a:endParaRPr>
          </a:p>
        </p:txBody>
      </p:sp>
      <p:sp>
        <p:nvSpPr>
          <p:cNvPr id="6" name="Segnaposto testo 3"/>
          <p:cNvSpPr txBox="1">
            <a:spLocks/>
          </p:cNvSpPr>
          <p:nvPr/>
        </p:nvSpPr>
        <p:spPr>
          <a:xfrm>
            <a:off x="530352" y="1938539"/>
            <a:ext cx="8105648" cy="447869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pPr algn="just"/>
            <a:r>
              <a:rPr lang="it-IT" sz="1600" dirty="0" smtClean="0"/>
              <a:t>La raccomandazione, oltre alla Carta europea dei ricercatori contiene anche un Codice </a:t>
            </a:r>
            <a:r>
              <a:rPr lang="it-IT" sz="1600" dirty="0"/>
              <a:t>di </a:t>
            </a:r>
            <a:r>
              <a:rPr lang="it-IT" sz="1600" dirty="0" smtClean="0"/>
              <a:t>condotta </a:t>
            </a:r>
            <a:r>
              <a:rPr lang="it-IT" sz="1600" dirty="0"/>
              <a:t>per </a:t>
            </a:r>
            <a:r>
              <a:rPr lang="it-IT" sz="1600" dirty="0" smtClean="0"/>
              <a:t>l’assunzione </a:t>
            </a:r>
            <a:r>
              <a:rPr lang="it-IT" sz="1600" dirty="0"/>
              <a:t>dei </a:t>
            </a:r>
            <a:r>
              <a:rPr lang="it-IT" sz="1600" dirty="0" smtClean="0"/>
              <a:t>ricercatori, che prevede un </a:t>
            </a:r>
            <a:r>
              <a:rPr lang="it-IT" sz="1600" dirty="0"/>
              <a:t>insieme di principi generali e prescrizioni che dovrebbero esser applicati dai datori di lavoro e/o dai finanziatori quando nominano o assumono dei ricercatori, garantendo il rispetto di criteri quali la trasparenza del processo di assunzione e la parità di trattamento dei candidati:</a:t>
            </a:r>
          </a:p>
          <a:p>
            <a:pPr marL="285750" indent="-285750" algn="just">
              <a:buFontTx/>
              <a:buChar char="-"/>
            </a:pPr>
            <a:r>
              <a:rPr lang="it-IT" sz="1600" dirty="0"/>
              <a:t>Assunzione</a:t>
            </a:r>
          </a:p>
          <a:p>
            <a:pPr marL="285750" indent="-285750" algn="just">
              <a:buFontTx/>
              <a:buChar char="-"/>
            </a:pPr>
            <a:r>
              <a:rPr lang="it-IT" sz="1600" dirty="0"/>
              <a:t>Selezione</a:t>
            </a:r>
          </a:p>
          <a:p>
            <a:pPr marL="285750" indent="-285750" algn="just">
              <a:buFontTx/>
              <a:buChar char="-"/>
            </a:pPr>
            <a:r>
              <a:rPr lang="it-IT" sz="1600" dirty="0"/>
              <a:t>Trasparenza</a:t>
            </a:r>
          </a:p>
          <a:p>
            <a:pPr marL="285750" indent="-285750" algn="just">
              <a:buFontTx/>
              <a:buChar char="-"/>
            </a:pPr>
            <a:r>
              <a:rPr lang="it-IT" sz="1600" dirty="0"/>
              <a:t>Valutazione del </a:t>
            </a:r>
            <a:r>
              <a:rPr lang="it-IT" sz="1600" dirty="0" smtClean="0"/>
              <a:t>merito</a:t>
            </a:r>
          </a:p>
          <a:p>
            <a:pPr marL="285750" indent="-285750" algn="just">
              <a:buFontTx/>
              <a:buChar char="-"/>
            </a:pPr>
            <a:r>
              <a:rPr lang="it-IT" sz="1600" dirty="0" smtClean="0"/>
              <a:t>Variazioni del curriculum vitae</a:t>
            </a:r>
            <a:endParaRPr lang="it-IT" sz="1600" dirty="0"/>
          </a:p>
          <a:p>
            <a:pPr marL="285750" indent="-285750" algn="just">
              <a:buFontTx/>
              <a:buChar char="-"/>
            </a:pPr>
            <a:r>
              <a:rPr lang="it-IT" sz="1600" dirty="0"/>
              <a:t>Riconoscimento dell’esperienza della mobilità</a:t>
            </a:r>
          </a:p>
          <a:p>
            <a:pPr marL="285750" indent="-285750" algn="just">
              <a:buFontTx/>
              <a:buChar char="-"/>
            </a:pPr>
            <a:r>
              <a:rPr lang="it-IT" sz="1600" dirty="0"/>
              <a:t>Riconoscimento delle qualifiche</a:t>
            </a:r>
          </a:p>
          <a:p>
            <a:pPr marL="285750" indent="-285750" algn="just">
              <a:buFontTx/>
              <a:buChar char="-"/>
            </a:pPr>
            <a:r>
              <a:rPr lang="it-IT" sz="1600" dirty="0" smtClean="0"/>
              <a:t>Anzianità</a:t>
            </a:r>
            <a:endParaRPr lang="it-IT" sz="1600" dirty="0"/>
          </a:p>
        </p:txBody>
      </p:sp>
      <p:pic>
        <p:nvPicPr>
          <p:cNvPr id="7" name="Immagine 6" descr="CeC_en-it-1.png"/>
          <p:cNvPicPr>
            <a:picLocks noChangeAspect="1"/>
          </p:cNvPicPr>
          <p:nvPr/>
        </p:nvPicPr>
        <p:blipFill rotWithShape="1">
          <a:blip r:embed="rId2" cstate="print">
            <a:extLst>
              <a:ext uri="{28A0092B-C50C-407E-A947-70E740481C1C}">
                <a14:useLocalDpi xmlns:a14="http://schemas.microsoft.com/office/drawing/2010/main" val="0"/>
              </a:ext>
            </a:extLst>
          </a:blip>
          <a:srcRect l="49858" t="36471" r="3270" b="32028"/>
          <a:stretch/>
        </p:blipFill>
        <p:spPr>
          <a:xfrm>
            <a:off x="6036235" y="3686155"/>
            <a:ext cx="2599765" cy="2619021"/>
          </a:xfrm>
          <a:prstGeom prst="rect">
            <a:avLst/>
          </a:prstGeom>
          <a:ln>
            <a:solidFill>
              <a:srgbClr val="629DD1"/>
            </a:solidFill>
          </a:ln>
        </p:spPr>
      </p:pic>
    </p:spTree>
    <p:extLst>
      <p:ext uri="{BB962C8B-B14F-4D97-AF65-F5344CB8AC3E}">
        <p14:creationId xmlns:p14="http://schemas.microsoft.com/office/powerpoint/2010/main" val="335980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3"/>
          <p:cNvSpPr txBox="1">
            <a:spLocks/>
          </p:cNvSpPr>
          <p:nvPr/>
        </p:nvSpPr>
        <p:spPr>
          <a:xfrm>
            <a:off x="530352" y="1938539"/>
            <a:ext cx="3657600" cy="4478694"/>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r>
              <a:rPr lang="it-IT" sz="1600" dirty="0" smtClean="0"/>
              <a:t>Nel 2000 la Commissione istituisce lo Spazio </a:t>
            </a:r>
            <a:r>
              <a:rPr lang="it-IT" sz="1600" dirty="0"/>
              <a:t>E</a:t>
            </a:r>
            <a:r>
              <a:rPr lang="it-IT" sz="1600" dirty="0" smtClean="0"/>
              <a:t>uropeo della Ricerca (SER) </a:t>
            </a:r>
            <a:r>
              <a:rPr lang="it-IT" sz="1600" dirty="0"/>
              <a:t>al fine di consolidare e strutturare </a:t>
            </a:r>
            <a:r>
              <a:rPr lang="it-IT" sz="1600" dirty="0" smtClean="0"/>
              <a:t>la politica </a:t>
            </a:r>
            <a:r>
              <a:rPr lang="it-IT" sz="1600" dirty="0"/>
              <a:t>europea di ricerca</a:t>
            </a:r>
            <a:r>
              <a:rPr lang="it-IT" sz="1600" dirty="0" smtClean="0"/>
              <a:t> basandolo su:</a:t>
            </a:r>
          </a:p>
          <a:p>
            <a:pPr marL="285750" indent="-285750" algn="just">
              <a:buFontTx/>
              <a:buChar char="-"/>
            </a:pPr>
            <a:r>
              <a:rPr lang="it-IT" sz="1600" dirty="0" smtClean="0"/>
              <a:t>Un "mercato interno" europeo della ricerca che favorisca la circolazione dei ricercatori, delle tecnologie e delle conoscenze.</a:t>
            </a:r>
          </a:p>
          <a:p>
            <a:pPr marL="285750" indent="-285750" algn="just">
              <a:buFontTx/>
              <a:buChar char="-"/>
            </a:pPr>
            <a:r>
              <a:rPr lang="it-IT" sz="1600" dirty="0" smtClean="0"/>
              <a:t>Un coordinamento europeo delle attività, dei programmi e delle politiche di ricerca nazionali e regionali.</a:t>
            </a:r>
          </a:p>
          <a:p>
            <a:pPr marL="285750" indent="-285750" algn="just">
              <a:buFontTx/>
              <a:buChar char="-"/>
            </a:pPr>
            <a:r>
              <a:rPr lang="it-IT" sz="1600" dirty="0" smtClean="0"/>
              <a:t>delle iniziative attuate e finanziate a livello europeo.</a:t>
            </a:r>
          </a:p>
        </p:txBody>
      </p:sp>
      <p:sp>
        <p:nvSpPr>
          <p:cNvPr id="6" name="Titolo 9"/>
          <p:cNvSpPr txBox="1">
            <a:spLocks/>
          </p:cNvSpPr>
          <p:nvPr/>
        </p:nvSpPr>
        <p:spPr>
          <a:xfrm>
            <a:off x="530352" y="512074"/>
            <a:ext cx="3657600" cy="91438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it-IT" sz="3200" smtClean="0">
                <a:solidFill>
                  <a:srgbClr val="629DD1"/>
                </a:solidFill>
              </a:rPr>
              <a:t>Spazio europeo di ricerca</a:t>
            </a:r>
            <a:endParaRPr lang="it-IT" sz="3200" dirty="0">
              <a:solidFill>
                <a:srgbClr val="629DD1"/>
              </a:solidFill>
            </a:endParaRPr>
          </a:p>
        </p:txBody>
      </p:sp>
      <p:pic>
        <p:nvPicPr>
          <p:cNvPr id="7" name="Immagine 6"/>
          <p:cNvPicPr>
            <a:picLocks noChangeAspect="1"/>
          </p:cNvPicPr>
          <p:nvPr/>
        </p:nvPicPr>
        <p:blipFill>
          <a:blip r:embed="rId2"/>
          <a:stretch>
            <a:fillRect/>
          </a:stretch>
        </p:blipFill>
        <p:spPr>
          <a:xfrm>
            <a:off x="4747509" y="325487"/>
            <a:ext cx="4149074" cy="3208617"/>
          </a:xfrm>
          <a:prstGeom prst="rect">
            <a:avLst/>
          </a:prstGeom>
        </p:spPr>
      </p:pic>
      <p:sp>
        <p:nvSpPr>
          <p:cNvPr id="8" name="Ritaglia angolo diagonale rettangolo 7"/>
          <p:cNvSpPr/>
          <p:nvPr/>
        </p:nvSpPr>
        <p:spPr>
          <a:xfrm>
            <a:off x="1420265" y="1654443"/>
            <a:ext cx="1938244" cy="284096"/>
          </a:xfrm>
          <a:prstGeom prst="snip2Diag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it-IT" b="1" dirty="0" smtClean="0">
                <a:solidFill>
                  <a:schemeClr val="bg1"/>
                </a:solidFill>
              </a:rPr>
              <a:t>PRINCIPI</a:t>
            </a:r>
            <a:endParaRPr lang="it-IT" b="1" dirty="0">
              <a:solidFill>
                <a:schemeClr val="bg1"/>
              </a:solidFill>
            </a:endParaRPr>
          </a:p>
        </p:txBody>
      </p:sp>
      <p:sp>
        <p:nvSpPr>
          <p:cNvPr id="9" name="Ritaglia angolo diagonale rettangolo 8"/>
          <p:cNvSpPr/>
          <p:nvPr/>
        </p:nvSpPr>
        <p:spPr>
          <a:xfrm>
            <a:off x="5866878" y="3534104"/>
            <a:ext cx="1938244" cy="284096"/>
          </a:xfrm>
          <a:prstGeom prst="snip2Diag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it-IT" b="1" dirty="0" smtClean="0">
                <a:solidFill>
                  <a:schemeClr val="bg1"/>
                </a:solidFill>
              </a:rPr>
              <a:t>OBIETTIVI</a:t>
            </a:r>
            <a:endParaRPr lang="it-IT" b="1" dirty="0">
              <a:solidFill>
                <a:schemeClr val="bg1"/>
              </a:solidFill>
            </a:endParaRPr>
          </a:p>
        </p:txBody>
      </p:sp>
      <p:sp>
        <p:nvSpPr>
          <p:cNvPr id="12" name="Segnaposto testo 3"/>
          <p:cNvSpPr txBox="1">
            <a:spLocks/>
          </p:cNvSpPr>
          <p:nvPr/>
        </p:nvSpPr>
        <p:spPr>
          <a:xfrm>
            <a:off x="4921459" y="3837944"/>
            <a:ext cx="3657600" cy="291423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6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lgn="l" defTabSz="914400" rtl="0" eaLnBrk="1" latinLnBrk="0" hangingPunct="1">
              <a:spcBef>
                <a:spcPts val="600"/>
              </a:spcBef>
              <a:buClr>
                <a:schemeClr val="accent1"/>
              </a:buClr>
              <a:buSzPct val="90000"/>
              <a:buFont typeface="Wingdings 2" pitchFamily="18" charset="2"/>
              <a:buNone/>
              <a:defRPr sz="1200" kern="1200">
                <a:solidFill>
                  <a:schemeClr val="tx1">
                    <a:lumMod val="90000"/>
                    <a:lumOff val="10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2" pitchFamily="18" charset="2"/>
              <a:buNone/>
              <a:defRPr sz="1000" kern="1200">
                <a:solidFill>
                  <a:schemeClr val="tx1">
                    <a:lumMod val="90000"/>
                    <a:lumOff val="10000"/>
                  </a:schemeClr>
                </a:solidFill>
                <a:latin typeface="+mn-lt"/>
                <a:ea typeface="+mn-ea"/>
                <a:cs typeface="+mn-cs"/>
              </a:defRPr>
            </a:lvl3pPr>
            <a:lvl4pPr marL="13716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2" pitchFamily="18" charset="2"/>
              <a:buNone/>
              <a:defRPr sz="900" kern="1200">
                <a:solidFill>
                  <a:schemeClr val="tx1">
                    <a:lumMod val="90000"/>
                    <a:lumOff val="10000"/>
                  </a:schemeClr>
                </a:solidFill>
                <a:latin typeface="+mn-lt"/>
                <a:ea typeface="+mn-ea"/>
                <a:cs typeface="+mn-cs"/>
              </a:defRPr>
            </a:lvl5pPr>
            <a:lvl6pPr marL="22860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7pPr>
            <a:lvl8pPr marL="32004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2" pitchFamily="18" charset="2"/>
              <a:buNone/>
              <a:defRPr lang="en-US" sz="900" kern="1200">
                <a:solidFill>
                  <a:schemeClr val="tx1">
                    <a:lumMod val="90000"/>
                    <a:lumOff val="10000"/>
                  </a:schemeClr>
                </a:solidFill>
                <a:latin typeface="+mn-lt"/>
                <a:ea typeface="+mn-ea"/>
                <a:cs typeface="+mn-cs"/>
              </a:defRPr>
            </a:lvl9pPr>
          </a:lstStyle>
          <a:p>
            <a:pPr marL="285750" indent="-285750" algn="just">
              <a:buFontTx/>
              <a:buChar char="-"/>
            </a:pPr>
            <a:r>
              <a:rPr lang="it-IT" sz="1600" dirty="0" smtClean="0"/>
              <a:t>Garantire </a:t>
            </a:r>
            <a:r>
              <a:rPr lang="it-IT" sz="1600" dirty="0"/>
              <a:t>un flusso </a:t>
            </a:r>
            <a:r>
              <a:rPr lang="it-IT" sz="1600" dirty="0" smtClean="0"/>
              <a:t>di </a:t>
            </a:r>
            <a:r>
              <a:rPr lang="it-IT" sz="1600" dirty="0"/>
              <a:t>ricercatori </a:t>
            </a:r>
            <a:r>
              <a:rPr lang="it-IT" sz="1600" dirty="0" smtClean="0"/>
              <a:t>tra </a:t>
            </a:r>
            <a:r>
              <a:rPr lang="it-IT" sz="1600" dirty="0"/>
              <a:t>istituzioni, discipline, settori e </a:t>
            </a:r>
            <a:r>
              <a:rPr lang="it-IT" sz="1600" dirty="0" smtClean="0"/>
              <a:t>paesi.</a:t>
            </a:r>
            <a:endParaRPr lang="it-IT" sz="1600" dirty="0"/>
          </a:p>
          <a:p>
            <a:pPr marL="285750" indent="-285750" algn="just">
              <a:buFontTx/>
              <a:buChar char="-"/>
            </a:pPr>
            <a:r>
              <a:rPr lang="it-IT" sz="1600" dirty="0" smtClean="0"/>
              <a:t>Creare infrastrutture </a:t>
            </a:r>
            <a:r>
              <a:rPr lang="it-IT" sz="1600" dirty="0"/>
              <a:t>di ricerca di livello </a:t>
            </a:r>
            <a:r>
              <a:rPr lang="it-IT" sz="1600" dirty="0" smtClean="0"/>
              <a:t>mondiale. </a:t>
            </a:r>
          </a:p>
          <a:p>
            <a:pPr marL="285750" indent="-285750" algn="just">
              <a:buFontTx/>
              <a:buChar char="-"/>
            </a:pPr>
            <a:r>
              <a:rPr lang="it-IT" sz="1600" dirty="0" smtClean="0"/>
              <a:t>Disporre </a:t>
            </a:r>
            <a:r>
              <a:rPr lang="it-IT" sz="1600" dirty="0"/>
              <a:t>di organismi di ricerca </a:t>
            </a:r>
            <a:r>
              <a:rPr lang="it-IT" sz="1600" dirty="0" smtClean="0"/>
              <a:t>eccellenti e creare partnership </a:t>
            </a:r>
            <a:r>
              <a:rPr lang="it-IT" sz="1600" dirty="0"/>
              <a:t>e cooperazioni pubblico-</a:t>
            </a:r>
            <a:r>
              <a:rPr lang="it-IT" sz="1600" dirty="0" smtClean="0"/>
              <a:t>privato.</a:t>
            </a:r>
          </a:p>
          <a:p>
            <a:pPr marL="285750" indent="-285750">
              <a:buFontTx/>
              <a:buChar char="-"/>
            </a:pPr>
            <a:r>
              <a:rPr lang="it-IT" sz="1600" dirty="0" smtClean="0"/>
              <a:t>Elaborare </a:t>
            </a:r>
            <a:r>
              <a:rPr lang="it-IT" sz="1600" dirty="0"/>
              <a:t>programmi e priorità di ricerca </a:t>
            </a:r>
            <a:r>
              <a:rPr lang="it-IT" sz="1600" dirty="0" smtClean="0"/>
              <a:t>coordinati.</a:t>
            </a:r>
          </a:p>
        </p:txBody>
      </p:sp>
    </p:spTree>
    <p:extLst>
      <p:ext uri="{BB962C8B-B14F-4D97-AF65-F5344CB8AC3E}">
        <p14:creationId xmlns:p14="http://schemas.microsoft.com/office/powerpoint/2010/main" val="907822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2213</TotalTime>
  <Words>1377</Words>
  <Application>Microsoft Macintosh PowerPoint</Application>
  <PresentationFormat>Presentazione su schermo (4:3)</PresentationFormat>
  <Paragraphs>81</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Pixel</vt:lpstr>
      <vt:lpstr>Lo status di ricercatore nell’Unione Europea e in Italia</vt:lpstr>
      <vt:lpstr>Carta europea dei ricercatori</vt:lpstr>
      <vt:lpstr>Carta europea dei ricercatori</vt:lpstr>
      <vt:lpstr>Presentazione di PowerPoint</vt:lpstr>
      <vt:lpstr>Presentazione di PowerPoint</vt:lpstr>
      <vt:lpstr>Presentazione di PowerPoint</vt:lpstr>
      <vt:lpstr>Libertà di ricerca</vt:lpstr>
      <vt:lpstr>Codice di condotta per l’assunzione dei ricercatori</vt:lpstr>
      <vt:lpstr>Presentazione di PowerPoint</vt:lpstr>
      <vt:lpstr>Ricercatori e libertà di circolazione</vt:lpstr>
      <vt:lpstr>La quinta libertà</vt:lpstr>
      <vt:lpstr>Presentazione di PowerPoint</vt:lpstr>
      <vt:lpstr>I ricercatori in Italia</vt:lpstr>
      <vt:lpstr>Ricercatori a tempo indeterminato</vt:lpstr>
      <vt:lpstr>Ricercatori a tempo determinato</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status di ricercatore nell’Unione Europea e in Italia</dc:title>
  <dc:creator>Daniele Chiappini</dc:creator>
  <cp:lastModifiedBy>Daniele Chiappini</cp:lastModifiedBy>
  <cp:revision>33</cp:revision>
  <dcterms:created xsi:type="dcterms:W3CDTF">2015-05-17T14:57:05Z</dcterms:created>
  <dcterms:modified xsi:type="dcterms:W3CDTF">2015-05-24T21:05:11Z</dcterms:modified>
</cp:coreProperties>
</file>